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70" r:id="rId6"/>
    <p:sldId id="258" r:id="rId7"/>
    <p:sldId id="259" r:id="rId8"/>
    <p:sldId id="261" r:id="rId9"/>
    <p:sldId id="260" r:id="rId10"/>
    <p:sldId id="262" r:id="rId11"/>
    <p:sldId id="264" r:id="rId12"/>
    <p:sldId id="265" r:id="rId13"/>
    <p:sldId id="272" r:id="rId14"/>
    <p:sldId id="271" r:id="rId15"/>
    <p:sldId id="269" r:id="rId16"/>
    <p:sldId id="263" r:id="rId17"/>
    <p:sldId id="267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C800-EF96-4082-B467-F937A29E1D36}" type="datetimeFigureOut">
              <a:rPr lang="it-IT" smtClean="0"/>
              <a:pPr/>
              <a:t>18/11/2017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CA8-4235-4F3B-8848-DEDE3ECD78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C800-EF96-4082-B467-F937A29E1D36}" type="datetimeFigureOut">
              <a:rPr lang="it-IT" smtClean="0"/>
              <a:pPr/>
              <a:t>18/11/2017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CA8-4235-4F3B-8848-DEDE3ECD78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C800-EF96-4082-B467-F937A29E1D36}" type="datetimeFigureOut">
              <a:rPr lang="it-IT" smtClean="0"/>
              <a:pPr/>
              <a:t>18/11/2017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CA8-4235-4F3B-8848-DEDE3ECD78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C800-EF96-4082-B467-F937A29E1D36}" type="datetimeFigureOut">
              <a:rPr lang="it-IT" smtClean="0"/>
              <a:pPr/>
              <a:t>18/11/2017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CA8-4235-4F3B-8848-DEDE3ECD78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C800-EF96-4082-B467-F937A29E1D36}" type="datetimeFigureOut">
              <a:rPr lang="it-IT" smtClean="0"/>
              <a:pPr/>
              <a:t>18/11/2017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CA8-4235-4F3B-8848-DEDE3ECD78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C800-EF96-4082-B467-F937A29E1D36}" type="datetimeFigureOut">
              <a:rPr lang="it-IT" smtClean="0"/>
              <a:pPr/>
              <a:t>18/11/2017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CA8-4235-4F3B-8848-DEDE3ECD78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C800-EF96-4082-B467-F937A29E1D36}" type="datetimeFigureOut">
              <a:rPr lang="it-IT" smtClean="0"/>
              <a:pPr/>
              <a:t>18/11/2017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CA8-4235-4F3B-8848-DEDE3ECD78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C800-EF96-4082-B467-F937A29E1D36}" type="datetimeFigureOut">
              <a:rPr lang="it-IT" smtClean="0"/>
              <a:pPr/>
              <a:t>18/11/2017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CA8-4235-4F3B-8848-DEDE3ECD78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C800-EF96-4082-B467-F937A29E1D36}" type="datetimeFigureOut">
              <a:rPr lang="it-IT" smtClean="0"/>
              <a:pPr/>
              <a:t>18/11/2017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CA8-4235-4F3B-8848-DEDE3ECD78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C800-EF96-4082-B467-F937A29E1D36}" type="datetimeFigureOut">
              <a:rPr lang="it-IT" smtClean="0"/>
              <a:pPr/>
              <a:t>18/11/2017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CA8-4235-4F3B-8848-DEDE3ECD78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C800-EF96-4082-B467-F937A29E1D36}" type="datetimeFigureOut">
              <a:rPr lang="it-IT" smtClean="0"/>
              <a:pPr/>
              <a:t>18/11/2017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CCA8-4235-4F3B-8848-DEDE3ECD780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C800-EF96-4082-B467-F937A29E1D36}" type="datetimeFigureOut">
              <a:rPr lang="it-IT" smtClean="0"/>
              <a:pPr/>
              <a:t>18/11/2017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FCCA8-4235-4F3B-8848-DEDE3ECD780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5328592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0070C0"/>
                </a:solidFill>
              </a:rPr>
              <a:t>Cos’è il Progetto </a:t>
            </a:r>
            <a:r>
              <a:rPr lang="it-IT" sz="4000" b="1" dirty="0" err="1">
                <a:solidFill>
                  <a:srgbClr val="0070C0"/>
                </a:solidFill>
              </a:rPr>
              <a:t>Eugheny</a:t>
            </a:r>
            <a:r>
              <a:rPr lang="it-IT" sz="4000" b="1" dirty="0">
                <a:solidFill>
                  <a:srgbClr val="0070C0"/>
                </a:solidFill>
              </a:rPr>
              <a:t>?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b="1" dirty="0" smtClean="0">
                <a:latin typeface="+mn-lt"/>
              </a:rPr>
              <a:t>E</a:t>
            </a:r>
            <a:r>
              <a:rPr lang="it-IT" sz="2800" b="1" dirty="0">
                <a:latin typeface="+mn-lt"/>
              </a:rPr>
              <a:t>’ un progetto di cooperazione internazionale in campo sociale per assicurare il diritto al “contesto famigliare” ai bambini disagiati delle zone contaminate della Bielorussia e nello specifico della provincia di </a:t>
            </a:r>
            <a:r>
              <a:rPr lang="it-IT" sz="2800" b="1" dirty="0" err="1">
                <a:latin typeface="+mn-lt"/>
              </a:rPr>
              <a:t>Braghin</a:t>
            </a:r>
            <a:r>
              <a:rPr lang="it-IT" sz="2800" dirty="0">
                <a:latin typeface="+mn-lt"/>
              </a:rPr>
              <a:t/>
            </a:r>
            <a:br>
              <a:rPr lang="it-IT" sz="2800" dirty="0">
                <a:latin typeface="+mn-lt"/>
              </a:rPr>
            </a:br>
            <a:endParaRPr lang="it-IT" sz="2800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b="1" dirty="0" smtClean="0">
                <a:solidFill>
                  <a:srgbClr val="00B050"/>
                </a:solidFill>
                <a:latin typeface="+mn-lt"/>
              </a:rPr>
              <a:t>                            Modalità </a:t>
            </a:r>
            <a:r>
              <a:rPr lang="it-IT" sz="3600" b="1" dirty="0">
                <a:solidFill>
                  <a:srgbClr val="00B050"/>
                </a:solidFill>
                <a:latin typeface="+mn-lt"/>
              </a:rPr>
              <a:t>di </a:t>
            </a:r>
            <a:r>
              <a:rPr lang="it-IT" sz="3600" b="1" dirty="0" smtClean="0">
                <a:solidFill>
                  <a:srgbClr val="00B050"/>
                </a:solidFill>
                <a:latin typeface="+mn-lt"/>
              </a:rPr>
              <a:t>intervento</a:t>
            </a:r>
            <a:r>
              <a:rPr lang="it-IT" sz="2200" b="1" dirty="0" smtClean="0">
                <a:latin typeface="+mn-lt"/>
              </a:rPr>
              <a:t/>
            </a:r>
            <a:br>
              <a:rPr lang="it-IT" sz="2200" b="1" dirty="0" smtClean="0">
                <a:latin typeface="+mn-lt"/>
              </a:rPr>
            </a:br>
            <a:r>
              <a:rPr lang="it-IT" sz="2200" dirty="0">
                <a:latin typeface="+mn-lt"/>
              </a:rPr>
              <a:t/>
            </a:r>
            <a:br>
              <a:rPr lang="it-IT" sz="2200" dirty="0">
                <a:latin typeface="+mn-lt"/>
              </a:rPr>
            </a:br>
            <a:r>
              <a:rPr lang="it-IT" sz="2200" dirty="0" smtClean="0">
                <a:latin typeface="+mn-lt"/>
              </a:rPr>
              <a:t>- </a:t>
            </a:r>
            <a:r>
              <a:rPr lang="it-IT" sz="2200" b="1" dirty="0" smtClean="0">
                <a:latin typeface="+mn-lt"/>
              </a:rPr>
              <a:t>Assicurare </a:t>
            </a:r>
            <a:r>
              <a:rPr lang="it-IT" sz="2200" b="1" dirty="0">
                <a:latin typeface="+mn-lt"/>
              </a:rPr>
              <a:t>sostegno psicologico ai bambini e alle famiglie attraverso lo staff del servizio socio-assistenziale della Provincia di </a:t>
            </a:r>
            <a:r>
              <a:rPr lang="it-IT" sz="2200" b="1" dirty="0" err="1">
                <a:latin typeface="+mn-lt"/>
              </a:rPr>
              <a:t>Braghin</a:t>
            </a:r>
            <a:r>
              <a:rPr lang="it-IT" sz="2200" b="1" dirty="0" smtClean="0">
                <a:latin typeface="+mn-lt"/>
              </a:rPr>
              <a:t>,</a:t>
            </a:r>
            <a:br>
              <a:rPr lang="it-IT" sz="2200" b="1" dirty="0" smtClean="0">
                <a:latin typeface="+mn-lt"/>
              </a:rPr>
            </a:br>
            <a:r>
              <a:rPr lang="it-IT" sz="2200" b="1" dirty="0">
                <a:latin typeface="+mn-lt"/>
              </a:rPr>
              <a:t/>
            </a:r>
            <a:br>
              <a:rPr lang="it-IT" sz="2200" b="1" dirty="0">
                <a:latin typeface="+mn-lt"/>
              </a:rPr>
            </a:br>
            <a:r>
              <a:rPr lang="it-IT" sz="2200" b="1" dirty="0" smtClean="0">
                <a:latin typeface="+mn-lt"/>
              </a:rPr>
              <a:t>- Assicurare </a:t>
            </a:r>
            <a:r>
              <a:rPr lang="it-IT" sz="2200" b="1" dirty="0">
                <a:latin typeface="+mn-lt"/>
              </a:rPr>
              <a:t>sostegno materiale ai bambini e alle famiglie segnalate dal servizio socio-assistenziale sulla base di linee guida da stabilire</a:t>
            </a:r>
            <a:r>
              <a:rPr lang="it-IT" sz="2200" b="1" dirty="0" smtClean="0">
                <a:latin typeface="+mn-lt"/>
              </a:rPr>
              <a:t>;</a:t>
            </a:r>
            <a:br>
              <a:rPr lang="it-IT" sz="2200" b="1" dirty="0" smtClean="0">
                <a:latin typeface="+mn-lt"/>
              </a:rPr>
            </a:br>
            <a:r>
              <a:rPr lang="it-IT" sz="2200" b="1" dirty="0">
                <a:latin typeface="+mn-lt"/>
              </a:rPr>
              <a:t/>
            </a:r>
            <a:br>
              <a:rPr lang="it-IT" sz="2200" b="1" dirty="0">
                <a:latin typeface="+mn-lt"/>
              </a:rPr>
            </a:br>
            <a:r>
              <a:rPr lang="it-IT" sz="2200" b="1" dirty="0" smtClean="0">
                <a:latin typeface="+mn-lt"/>
              </a:rPr>
              <a:t>- Assicurare </a:t>
            </a:r>
            <a:r>
              <a:rPr lang="it-IT" sz="2200" b="1" dirty="0">
                <a:latin typeface="+mn-lt"/>
              </a:rPr>
              <a:t>la gestione operativa del servizio provinciale socio-assistenziale con il potenziamento delle risorse umane e strumentali</a:t>
            </a:r>
            <a:r>
              <a:rPr lang="it-IT" sz="2200" b="1" dirty="0" smtClean="0">
                <a:latin typeface="+mn-lt"/>
              </a:rPr>
              <a:t>,</a:t>
            </a:r>
            <a:br>
              <a:rPr lang="it-IT" sz="2200" b="1" dirty="0" smtClean="0">
                <a:latin typeface="+mn-lt"/>
              </a:rPr>
            </a:br>
            <a:r>
              <a:rPr lang="it-IT" sz="2200" b="1" dirty="0">
                <a:latin typeface="+mn-lt"/>
              </a:rPr>
              <a:t/>
            </a:r>
            <a:br>
              <a:rPr lang="it-IT" sz="2200" b="1" dirty="0">
                <a:latin typeface="+mn-lt"/>
              </a:rPr>
            </a:br>
            <a:r>
              <a:rPr lang="it-IT" sz="2200" b="1" dirty="0" smtClean="0">
                <a:latin typeface="+mn-lt"/>
              </a:rPr>
              <a:t>- Assicurare </a:t>
            </a:r>
            <a:r>
              <a:rPr lang="it-IT" sz="2200" b="1" dirty="0">
                <a:latin typeface="+mn-lt"/>
              </a:rPr>
              <a:t>ai bambini e ragazzi (soprattutto nel </a:t>
            </a:r>
            <a:r>
              <a:rPr lang="it-IT" sz="2200" b="1" dirty="0" err="1">
                <a:latin typeface="+mn-lt"/>
              </a:rPr>
              <a:t>Priut</a:t>
            </a:r>
            <a:r>
              <a:rPr lang="it-IT" sz="2200" b="1" dirty="0">
                <a:latin typeface="+mn-lt"/>
              </a:rPr>
              <a:t> e nella casa famiglia, ma anche in altri contesti) indumenti, presidi di igiene personale, materiali di istruzione e sanitari</a:t>
            </a:r>
            <a:r>
              <a:rPr lang="it-IT" sz="2200" b="1" dirty="0" smtClean="0">
                <a:latin typeface="+mn-lt"/>
              </a:rPr>
              <a:t>;</a:t>
            </a:r>
            <a:br>
              <a:rPr lang="it-IT" sz="2200" b="1" dirty="0" smtClean="0">
                <a:latin typeface="+mn-lt"/>
              </a:rPr>
            </a:br>
            <a:r>
              <a:rPr lang="it-IT" sz="2200" b="1" dirty="0">
                <a:latin typeface="+mn-lt"/>
              </a:rPr>
              <a:t/>
            </a:r>
            <a:br>
              <a:rPr lang="it-IT" sz="2200" b="1" dirty="0">
                <a:latin typeface="+mn-lt"/>
              </a:rPr>
            </a:br>
            <a:r>
              <a:rPr lang="it-IT" sz="2200" b="1" dirty="0" smtClean="0">
                <a:latin typeface="+mn-lt"/>
              </a:rPr>
              <a:t>- Individuare </a:t>
            </a:r>
            <a:r>
              <a:rPr lang="it-IT" sz="2200" b="1" dirty="0">
                <a:latin typeface="+mn-lt"/>
              </a:rPr>
              <a:t>e realizzare corsi e stage di aggiornamento per gli operatori del servizio (assistenti sociali, psicologi e pedagoghi) della </a:t>
            </a:r>
            <a:r>
              <a:rPr lang="it-IT" sz="2200" b="1" dirty="0" smtClean="0">
                <a:latin typeface="+mn-lt"/>
              </a:rPr>
              <a:t>Provincia </a:t>
            </a:r>
            <a:r>
              <a:rPr lang="it-IT" sz="2200" b="1" dirty="0">
                <a:latin typeface="+mn-lt"/>
              </a:rPr>
              <a:t>di </a:t>
            </a:r>
            <a:r>
              <a:rPr lang="it-IT" sz="2200" b="1" dirty="0" err="1">
                <a:latin typeface="+mn-lt"/>
              </a:rPr>
              <a:t>Braghin</a:t>
            </a:r>
            <a:r>
              <a:rPr lang="it-IT" sz="2200" b="1" dirty="0">
                <a:latin typeface="+mn-lt"/>
              </a:rPr>
              <a:t> da realizzarsi in loco con il supporto tecnico e professionale delle Associazioni italiane promotrici del Progetto</a:t>
            </a:r>
            <a:r>
              <a:rPr lang="it-IT" sz="2200" b="1" dirty="0"/>
              <a:t/>
            </a:r>
            <a:br>
              <a:rPr lang="it-IT" sz="2200" b="1" dirty="0"/>
            </a:br>
            <a:endParaRPr lang="it-IT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it-IT" sz="4200" b="1" dirty="0" smtClean="0"/>
              <a:t>  </a:t>
            </a:r>
            <a:r>
              <a:rPr lang="it-IT" sz="4200" b="1" dirty="0" smtClean="0">
                <a:solidFill>
                  <a:srgbClr val="00B050"/>
                </a:solidFill>
              </a:rPr>
              <a:t>Strumenti </a:t>
            </a:r>
            <a:r>
              <a:rPr lang="it-IT" sz="4200" b="1" dirty="0">
                <a:solidFill>
                  <a:srgbClr val="00B050"/>
                </a:solidFill>
              </a:rPr>
              <a:t>e metodologie di intervento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/>
              <a:t> </a:t>
            </a:r>
            <a:br>
              <a:rPr lang="it-IT" sz="4000" dirty="0"/>
            </a:br>
            <a:r>
              <a:rPr lang="it-IT" sz="3600" dirty="0" smtClean="0"/>
              <a:t>- </a:t>
            </a:r>
            <a:r>
              <a:rPr lang="it-IT" sz="3600" b="1" dirty="0" smtClean="0"/>
              <a:t>Accordo </a:t>
            </a:r>
            <a:r>
              <a:rPr lang="it-IT" sz="3600" b="1" dirty="0"/>
              <a:t>tra le parti per la realizzazione del </a:t>
            </a:r>
            <a:r>
              <a:rPr lang="it-IT" sz="3600" b="1" dirty="0" smtClean="0"/>
              <a:t>    Progetto </a:t>
            </a:r>
            <a:r>
              <a:rPr lang="it-IT" sz="3600" b="1" dirty="0"/>
              <a:t>con individuazione delle priorità</a:t>
            </a:r>
            <a:br>
              <a:rPr lang="it-IT" sz="3600" b="1" dirty="0"/>
            </a:br>
            <a:r>
              <a:rPr lang="it-IT" sz="3600" b="1" dirty="0"/>
              <a:t> </a:t>
            </a:r>
            <a:br>
              <a:rPr lang="it-IT" sz="3600" b="1" dirty="0"/>
            </a:br>
            <a:r>
              <a:rPr lang="it-IT" sz="3600" b="1" dirty="0" smtClean="0"/>
              <a:t>- Obblighi </a:t>
            </a:r>
            <a:r>
              <a:rPr lang="it-IT" sz="3600" b="1" dirty="0"/>
              <a:t>delle parti </a:t>
            </a:r>
            <a:br>
              <a:rPr lang="it-IT" sz="3600" b="1" dirty="0"/>
            </a:br>
            <a:r>
              <a:rPr lang="it-IT" sz="3600" b="1" dirty="0"/>
              <a:t> </a:t>
            </a:r>
            <a:br>
              <a:rPr lang="it-IT" sz="3600" b="1" dirty="0"/>
            </a:br>
            <a:r>
              <a:rPr lang="it-IT" sz="3600" b="1" dirty="0" smtClean="0"/>
              <a:t>- Individuazione </a:t>
            </a:r>
            <a:r>
              <a:rPr lang="it-IT" sz="3600" b="1" dirty="0"/>
              <a:t>delle risorse e loro utilizzo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pPr algn="l"/>
            <a:r>
              <a:rPr lang="it-IT" sz="2400" b="1" dirty="0" smtClean="0">
                <a:latin typeface="+mn-lt"/>
              </a:rPr>
              <a:t>                        </a:t>
            </a:r>
            <a:r>
              <a:rPr lang="it-IT" sz="4000" b="1" dirty="0" smtClean="0">
                <a:solidFill>
                  <a:srgbClr val="00B050"/>
                </a:solidFill>
                <a:latin typeface="+mn-lt"/>
              </a:rPr>
              <a:t>Priorità </a:t>
            </a:r>
            <a:r>
              <a:rPr lang="it-IT" sz="4000" b="1" dirty="0">
                <a:solidFill>
                  <a:srgbClr val="00B050"/>
                </a:solidFill>
                <a:latin typeface="+mn-lt"/>
              </a:rPr>
              <a:t>della prima </a:t>
            </a:r>
            <a:r>
              <a:rPr lang="it-IT" sz="4000" b="1" dirty="0" smtClean="0">
                <a:solidFill>
                  <a:srgbClr val="00B050"/>
                </a:solidFill>
                <a:latin typeface="+mn-lt"/>
              </a:rPr>
              <a:t>fase</a:t>
            </a:r>
            <a:r>
              <a:rPr lang="it-IT" sz="2400" b="1" dirty="0" smtClean="0">
                <a:latin typeface="+mn-lt"/>
              </a:rPr>
              <a:t/>
            </a:r>
            <a:br>
              <a:rPr lang="it-IT" sz="2400" b="1" dirty="0" smtClean="0">
                <a:latin typeface="+mn-lt"/>
              </a:rPr>
            </a:br>
            <a:r>
              <a:rPr lang="it-IT" sz="2400" dirty="0">
                <a:latin typeface="+mn-lt"/>
              </a:rPr>
              <a:t/>
            </a:r>
            <a:br>
              <a:rPr lang="it-IT" sz="2400" dirty="0">
                <a:latin typeface="+mn-lt"/>
              </a:rPr>
            </a:br>
            <a:r>
              <a:rPr lang="it-IT" sz="2400" b="1" dirty="0" smtClean="0">
                <a:latin typeface="+mn-lt"/>
              </a:rPr>
              <a:t>- Interventi </a:t>
            </a:r>
            <a:r>
              <a:rPr lang="it-IT" sz="2400" b="1" dirty="0">
                <a:latin typeface="+mn-lt"/>
              </a:rPr>
              <a:t>di sostegno ai bambini della casa famiglia di </a:t>
            </a:r>
            <a:r>
              <a:rPr lang="it-IT" sz="2400" b="1" dirty="0" err="1">
                <a:latin typeface="+mn-lt"/>
              </a:rPr>
              <a:t>Braghin</a:t>
            </a:r>
            <a:r>
              <a:rPr lang="it-IT" sz="2400" b="1" dirty="0">
                <a:latin typeface="+mn-lt"/>
              </a:rPr>
              <a:t> con fornitura di materiali, attrezzature e aiuto scolastico</a:t>
            </a:r>
            <a:br>
              <a:rPr lang="it-IT" sz="2400" b="1" dirty="0">
                <a:latin typeface="+mn-lt"/>
              </a:rPr>
            </a:br>
            <a:r>
              <a:rPr lang="it-IT" sz="2400" b="1" dirty="0">
                <a:latin typeface="+mn-lt"/>
              </a:rPr>
              <a:t> </a:t>
            </a:r>
            <a:br>
              <a:rPr lang="it-IT" sz="2400" b="1" dirty="0">
                <a:latin typeface="+mn-lt"/>
              </a:rPr>
            </a:br>
            <a:r>
              <a:rPr lang="it-IT" sz="2400" b="1" dirty="0" smtClean="0">
                <a:latin typeface="+mn-lt"/>
              </a:rPr>
              <a:t>- Sostegno </a:t>
            </a:r>
            <a:r>
              <a:rPr lang="it-IT" sz="2400" b="1" dirty="0">
                <a:latin typeface="+mn-lt"/>
              </a:rPr>
              <a:t>ai bambini del </a:t>
            </a:r>
            <a:r>
              <a:rPr lang="it-IT" sz="2400" b="1" dirty="0" err="1">
                <a:latin typeface="+mn-lt"/>
              </a:rPr>
              <a:t>Priut</a:t>
            </a:r>
            <a:r>
              <a:rPr lang="it-IT" sz="2400" b="1" dirty="0">
                <a:latin typeface="+mn-lt"/>
              </a:rPr>
              <a:t> della Provincia con fornitura di materiali, attrezzature, vestiario, materiale didattico, copertura dei costi delle uscite ricreative e didattiche</a:t>
            </a:r>
            <a:br>
              <a:rPr lang="it-IT" sz="2400" b="1" dirty="0">
                <a:latin typeface="+mn-lt"/>
              </a:rPr>
            </a:br>
            <a:r>
              <a:rPr lang="it-IT" sz="2400" b="1" dirty="0">
                <a:latin typeface="+mn-lt"/>
              </a:rPr>
              <a:t> </a:t>
            </a:r>
            <a:br>
              <a:rPr lang="it-IT" sz="2400" b="1" dirty="0">
                <a:latin typeface="+mn-lt"/>
              </a:rPr>
            </a:br>
            <a:r>
              <a:rPr lang="it-IT" sz="2400" b="1" dirty="0" smtClean="0">
                <a:latin typeface="+mn-lt"/>
              </a:rPr>
              <a:t>- Miglioramento </a:t>
            </a:r>
            <a:r>
              <a:rPr lang="it-IT" sz="2400" b="1" dirty="0">
                <a:latin typeface="+mn-lt"/>
              </a:rPr>
              <a:t>strutturale del </a:t>
            </a:r>
            <a:r>
              <a:rPr lang="it-IT" sz="2400" b="1" dirty="0" err="1">
                <a:latin typeface="+mn-lt"/>
              </a:rPr>
              <a:t>Priut</a:t>
            </a:r>
            <a:r>
              <a:rPr lang="it-IT" sz="2400" b="1" dirty="0">
                <a:latin typeface="+mn-lt"/>
              </a:rPr>
              <a:t> in accordo con i progetti del Dipartimento Istruzione della Provincia</a:t>
            </a:r>
            <a:br>
              <a:rPr lang="it-IT" sz="2400" b="1" dirty="0">
                <a:latin typeface="+mn-lt"/>
              </a:rPr>
            </a:br>
            <a:r>
              <a:rPr lang="it-IT" sz="2400" b="1" dirty="0">
                <a:latin typeface="+mn-lt"/>
              </a:rPr>
              <a:t> </a:t>
            </a:r>
            <a:br>
              <a:rPr lang="it-IT" sz="2400" b="1" dirty="0">
                <a:latin typeface="+mn-lt"/>
              </a:rPr>
            </a:br>
            <a:r>
              <a:rPr lang="it-IT" sz="2400" b="1" dirty="0" smtClean="0">
                <a:latin typeface="+mn-lt"/>
              </a:rPr>
              <a:t>- Aiuto </a:t>
            </a:r>
            <a:r>
              <a:rPr lang="it-IT" sz="2400" b="1" dirty="0">
                <a:latin typeface="+mn-lt"/>
              </a:rPr>
              <a:t>materiale e psicologico alle famiglie in difficoltà con bambini, con la fornitura eventuale di vestiario, alimenti, materiale didattico per i bambini, stoviglie e altre attrezzature necessarie per la ca</a:t>
            </a:r>
            <a:r>
              <a:rPr lang="it-IT" sz="2400" dirty="0">
                <a:latin typeface="+mn-lt"/>
              </a:rPr>
              <a:t>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IL PRIUT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ASAREVICI</a:t>
            </a:r>
            <a:endParaRPr lang="it-IT" sz="3600" b="1" dirty="0"/>
          </a:p>
        </p:txBody>
      </p:sp>
      <p:pic>
        <p:nvPicPr>
          <p:cNvPr id="1026" name="Picture 2" descr="C:\Users\Paolo\Desktop\Associazione Chernobyl\foto viaggi Bielorussia\foto viaggio 2012\2010-04 BELARUS GL 4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41682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it-IT" b="1" dirty="0" smtClean="0"/>
              <a:t> </a:t>
            </a:r>
            <a:endParaRPr lang="it-IT" dirty="0" smtClean="0"/>
          </a:p>
          <a:p>
            <a:pPr>
              <a:buNone/>
            </a:pPr>
            <a:r>
              <a:rPr lang="it-IT" b="1" dirty="0" smtClean="0"/>
              <a:t>                 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3074" name="Picture 2" descr="C:\Users\Paolo\Desktop\PB02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1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Paolo\Desktop\IMG_5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912767" cy="5073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95536" y="404664"/>
            <a:ext cx="84249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 </a:t>
            </a:r>
            <a:r>
              <a:rPr lang="it-IT" sz="4400" b="1" dirty="0" smtClean="0">
                <a:solidFill>
                  <a:srgbClr val="00B050"/>
                </a:solidFill>
              </a:rPr>
              <a:t>I protagonisti del progetto </a:t>
            </a:r>
            <a:r>
              <a:rPr lang="it-IT" sz="4400" b="1" dirty="0" err="1" smtClean="0">
                <a:solidFill>
                  <a:srgbClr val="00B050"/>
                </a:solidFill>
              </a:rPr>
              <a:t>Eugheny</a:t>
            </a:r>
            <a:r>
              <a:rPr lang="it-IT" dirty="0"/>
              <a:t/>
            </a:r>
            <a:br>
              <a:rPr lang="it-IT" dirty="0"/>
            </a:br>
            <a:r>
              <a:rPr lang="it-IT" sz="3600" b="1" u="sng" dirty="0"/>
              <a:t>I soggetti promotori</a:t>
            </a:r>
            <a:r>
              <a:rPr lang="it-IT" dirty="0"/>
              <a:t/>
            </a:r>
            <a:br>
              <a:rPr lang="it-IT" dirty="0"/>
            </a:br>
            <a:endParaRPr lang="it-IT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/>
          </a:p>
          <a:p>
            <a:pPr>
              <a:buFontTx/>
              <a:buChar char="-"/>
            </a:pPr>
            <a:r>
              <a:rPr lang="it-IT" sz="2400" dirty="0" smtClean="0"/>
              <a:t> </a:t>
            </a:r>
            <a:r>
              <a:rPr lang="it-IT" sz="3200" b="1" dirty="0" smtClean="0"/>
              <a:t>Associazione  San Matteo Nichelino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/>
          </a:p>
        </p:txBody>
      </p:sp>
      <p:pic>
        <p:nvPicPr>
          <p:cNvPr id="9" name="Immagine 8" descr="logo 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21088"/>
            <a:ext cx="331236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rcRect b="5301"/>
          <a:stretch>
            <a:fillRect/>
          </a:stretch>
        </p:blipFill>
        <p:spPr>
          <a:xfrm>
            <a:off x="989330" y="1844824"/>
            <a:ext cx="768712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it-IT" b="1" u="sng" dirty="0">
                <a:solidFill>
                  <a:srgbClr val="00B050"/>
                </a:solidFill>
              </a:rPr>
              <a:t>Partner in Bielorussia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- </a:t>
            </a:r>
            <a:r>
              <a:rPr lang="it-IT" b="1" dirty="0" smtClean="0"/>
              <a:t>Dipartimento </a:t>
            </a:r>
            <a:r>
              <a:rPr lang="it-IT" b="1" dirty="0"/>
              <a:t>Istruzione Provincia di </a:t>
            </a:r>
            <a:r>
              <a:rPr lang="it-IT" b="1" dirty="0" err="1" smtClean="0"/>
              <a:t>Braghin</a:t>
            </a:r>
            <a:r>
              <a:rPr lang="it-IT" dirty="0"/>
              <a:t> </a:t>
            </a:r>
            <a:br>
              <a:rPr lang="it-IT" dirty="0"/>
            </a:br>
            <a:r>
              <a:rPr lang="it-IT" dirty="0" smtClean="0"/>
              <a:t>- </a:t>
            </a:r>
            <a:r>
              <a:rPr lang="it-IT" b="1" dirty="0" smtClean="0"/>
              <a:t>Fondazione </a:t>
            </a:r>
            <a:r>
              <a:rPr lang="it-IT" b="1" dirty="0"/>
              <a:t>Help di Minsk (referente </a:t>
            </a:r>
            <a:r>
              <a:rPr lang="it-IT" b="1" dirty="0" smtClean="0"/>
              <a:t>    in </a:t>
            </a:r>
            <a:r>
              <a:rPr lang="it-IT" b="1" dirty="0"/>
              <a:t>Bielorussia)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u="sng" dirty="0" smtClean="0">
                <a:solidFill>
                  <a:srgbClr val="00B050"/>
                </a:solidFill>
              </a:rPr>
              <a:t>Partner </a:t>
            </a:r>
            <a:r>
              <a:rPr lang="it-IT" b="1" u="sng" dirty="0">
                <a:solidFill>
                  <a:srgbClr val="00B050"/>
                </a:solidFill>
              </a:rPr>
              <a:t>rete associativa</a:t>
            </a:r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Verso Est </a:t>
            </a:r>
            <a:r>
              <a:rPr lang="it-IT" b="1" dirty="0" smtClean="0"/>
              <a:t>Onlus                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3" name="Immagine 2" descr="аист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2520279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LOGOveogrand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97152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it-IT" sz="4800" b="1" dirty="0" smtClean="0">
                <a:solidFill>
                  <a:srgbClr val="0070C0"/>
                </a:solidFill>
              </a:rPr>
              <a:t>Progetto </a:t>
            </a:r>
            <a:r>
              <a:rPr lang="it-IT" sz="4800" b="1" dirty="0" err="1" smtClean="0">
                <a:solidFill>
                  <a:srgbClr val="0070C0"/>
                </a:solidFill>
              </a:rPr>
              <a:t>Eugheny</a:t>
            </a:r>
            <a:endParaRPr lang="it-IT" sz="48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b="1" dirty="0" smtClean="0"/>
              <a:t>  Progetto aperto al contributo e all’adesione di gruppi, Comitati, Associazioni!!!!!</a:t>
            </a:r>
          </a:p>
          <a:p>
            <a:pPr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sz="3600" b="1" dirty="0" smtClean="0"/>
              <a:t>GRAZIE!</a:t>
            </a:r>
            <a:endParaRPr lang="it-IT" sz="36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00B050"/>
                </a:solidFill>
              </a:rPr>
              <a:t>Tematica del Progetto</a:t>
            </a:r>
            <a:r>
              <a:rPr lang="it-IT" sz="3100" dirty="0"/>
              <a:t/>
            </a:r>
            <a:br>
              <a:rPr lang="it-IT" sz="3100" dirty="0"/>
            </a:br>
            <a:r>
              <a:rPr lang="it-IT" sz="3100" b="1" dirty="0"/>
              <a:t> </a:t>
            </a:r>
            <a:r>
              <a:rPr lang="it-IT" sz="3100" dirty="0"/>
              <a:t/>
            </a:r>
            <a:br>
              <a:rPr lang="it-IT" sz="3100" dirty="0"/>
            </a:br>
            <a:r>
              <a:rPr lang="it-IT" sz="3100" b="1" dirty="0">
                <a:latin typeface="+mn-lt"/>
              </a:rPr>
              <a:t>Partendo dall’esperienza di accoglienza dei “bambini di Chernobyl” e dei progetti di micro cooperazione portati avanti negli anni e riflettendo su di essi è maturata l’idea di intervenire anche sul disagio delle famiglie dei bambini per garantire ai bambini stessi, o tramite i loro tutori o strutture di riferimento, una crescita la più possibile adeguata sotto il profilo affettivo e psicologico, assicurando nel contempo un opportuno sostegno materiale e prospettive di inserimento nella società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>
              <a:buNone/>
            </a:pPr>
            <a:r>
              <a:rPr lang="it-IT" sz="5400" b="1" dirty="0">
                <a:solidFill>
                  <a:srgbClr val="00B050"/>
                </a:solidFill>
              </a:rPr>
              <a:t>Il contesto</a:t>
            </a:r>
            <a:endParaRPr lang="it-IT" sz="5400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it-IT" sz="3600" b="1" dirty="0"/>
              <a:t>Provincia di </a:t>
            </a:r>
            <a:r>
              <a:rPr lang="it-IT" sz="3600" b="1" dirty="0" err="1" smtClean="0"/>
              <a:t>Braghin</a:t>
            </a:r>
            <a:endParaRPr lang="it-IT" sz="3600" b="1" dirty="0" smtClean="0"/>
          </a:p>
          <a:p>
            <a:pPr algn="ctr">
              <a:buNone/>
            </a:pPr>
            <a:endParaRPr lang="it-IT" sz="1800" dirty="0"/>
          </a:p>
          <a:p>
            <a:pPr lvl="0"/>
            <a:r>
              <a:rPr lang="it-IT" b="1" dirty="0"/>
              <a:t>13.500 abitanti (32.000 prima dell’incidente nucleare)</a:t>
            </a:r>
            <a:endParaRPr lang="it-IT" dirty="0"/>
          </a:p>
          <a:p>
            <a:pPr lvl="0"/>
            <a:r>
              <a:rPr lang="it-IT" b="1" dirty="0"/>
              <a:t>2/3 del territorio chiuso ed evacuato </a:t>
            </a:r>
            <a:endParaRPr lang="it-IT" dirty="0"/>
          </a:p>
          <a:p>
            <a:pPr lvl="0"/>
            <a:r>
              <a:rPr lang="it-IT" b="1" dirty="0"/>
              <a:t>52 villaggi evacuati e abbandonati (alcuni riabitati senza autorizzazione ma in modo tollerato dalle autorità)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C:\Users\Paolo\Desktop\Associazione Chernobyl\viaggi Bielo\foto viaggio 2012\2010-04 BELARUS GL 8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226" y="836712"/>
            <a:ext cx="7235548" cy="5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50" name="Picture 2" descr="C:\Users\Paolo\Desktop\SAM_68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400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564" y="476672"/>
            <a:ext cx="7848872" cy="5649491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b="1" dirty="0">
                <a:solidFill>
                  <a:srgbClr val="00B050"/>
                </a:solidFill>
              </a:rPr>
              <a:t>La situazione oggi nella </a:t>
            </a:r>
            <a:endParaRPr lang="it-IT" sz="36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it-IT" sz="3600" b="1" dirty="0" smtClean="0">
                <a:solidFill>
                  <a:srgbClr val="00B050"/>
                </a:solidFill>
              </a:rPr>
              <a:t>Provincia </a:t>
            </a:r>
            <a:r>
              <a:rPr lang="it-IT" sz="3600" b="1" dirty="0">
                <a:solidFill>
                  <a:srgbClr val="00B050"/>
                </a:solidFill>
              </a:rPr>
              <a:t>di </a:t>
            </a:r>
            <a:r>
              <a:rPr lang="it-IT" sz="3600" b="1" dirty="0" err="1">
                <a:solidFill>
                  <a:srgbClr val="00B050"/>
                </a:solidFill>
              </a:rPr>
              <a:t>Braghin</a:t>
            </a:r>
            <a:endParaRPr lang="it-IT" sz="3600" dirty="0">
              <a:solidFill>
                <a:srgbClr val="00B050"/>
              </a:solidFill>
            </a:endParaRPr>
          </a:p>
          <a:p>
            <a:pPr>
              <a:buNone/>
            </a:pPr>
            <a:endParaRPr lang="it-IT" dirty="0"/>
          </a:p>
          <a:p>
            <a:pPr lvl="0"/>
            <a:r>
              <a:rPr lang="it-IT" b="1" dirty="0"/>
              <a:t>38 famiglie a rischio dove abitano 65 </a:t>
            </a:r>
            <a:r>
              <a:rPr lang="it-IT" b="1" dirty="0" smtClean="0"/>
              <a:t>bambini</a:t>
            </a:r>
            <a:endParaRPr lang="it-IT" b="1" dirty="0"/>
          </a:p>
          <a:p>
            <a:pPr lvl="0"/>
            <a:r>
              <a:rPr lang="it-IT" b="1" dirty="0"/>
              <a:t>1 </a:t>
            </a:r>
            <a:r>
              <a:rPr lang="it-IT" b="1" dirty="0" err="1"/>
              <a:t>Priut</a:t>
            </a:r>
            <a:r>
              <a:rPr lang="it-IT" b="1" dirty="0"/>
              <a:t> con 16 posti (nel 2016 hanno soggiornato 94 minorenni</a:t>
            </a:r>
            <a:r>
              <a:rPr lang="it-IT" b="1" dirty="0" smtClean="0"/>
              <a:t>)</a:t>
            </a:r>
            <a:endParaRPr lang="it-IT" b="1" dirty="0"/>
          </a:p>
          <a:p>
            <a:pPr lvl="0"/>
            <a:r>
              <a:rPr lang="it-IT" b="1" dirty="0"/>
              <a:t>1 casa famiglia con 10 bambini senza patria potestà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 smtClean="0"/>
              <a:t>       </a:t>
            </a:r>
            <a:r>
              <a:rPr lang="it-IT" b="1" dirty="0" smtClean="0">
                <a:solidFill>
                  <a:srgbClr val="00B050"/>
                </a:solidFill>
              </a:rPr>
              <a:t>Chi </a:t>
            </a:r>
            <a:r>
              <a:rPr lang="it-IT" b="1" dirty="0">
                <a:solidFill>
                  <a:srgbClr val="00B050"/>
                </a:solidFill>
              </a:rPr>
              <a:t>si occupa del lavoro con </a:t>
            </a:r>
            <a:r>
              <a:rPr lang="it-IT" b="1" dirty="0" smtClean="0">
                <a:solidFill>
                  <a:srgbClr val="00B050"/>
                </a:solidFill>
              </a:rPr>
              <a:t>le</a:t>
            </a:r>
            <a:br>
              <a:rPr lang="it-IT" b="1" dirty="0" smtClean="0">
                <a:solidFill>
                  <a:srgbClr val="00B050"/>
                </a:solidFill>
              </a:rPr>
            </a:b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b="1" dirty="0" smtClean="0">
                <a:solidFill>
                  <a:srgbClr val="00B050"/>
                </a:solidFill>
              </a:rPr>
              <a:t>                famiglie disagiate</a:t>
            </a:r>
            <a:r>
              <a:rPr lang="it-IT" sz="3100" b="1" dirty="0" smtClean="0">
                <a:solidFill>
                  <a:srgbClr val="00B050"/>
                </a:solidFill>
              </a:rPr>
              <a:t>?</a:t>
            </a:r>
            <a:r>
              <a:rPr lang="it-IT" sz="3100" dirty="0"/>
              <a:t/>
            </a:r>
            <a:br>
              <a:rPr lang="it-IT" sz="3100" dirty="0"/>
            </a:br>
            <a:r>
              <a:rPr lang="it-IT" sz="3100" dirty="0"/>
              <a:t> </a:t>
            </a:r>
            <a:br>
              <a:rPr lang="it-IT" sz="3100" dirty="0"/>
            </a:br>
            <a:r>
              <a:rPr lang="it-IT" sz="3100" dirty="0" smtClean="0"/>
              <a:t>- </a:t>
            </a:r>
            <a:r>
              <a:rPr lang="it-IT" sz="3100" b="1" dirty="0" smtClean="0"/>
              <a:t>L’assistente </a:t>
            </a:r>
            <a:r>
              <a:rPr lang="it-IT" sz="3100" b="1" dirty="0"/>
              <a:t>sociale del </a:t>
            </a:r>
            <a:r>
              <a:rPr lang="it-IT" sz="3100" b="1" dirty="0" err="1" smtClean="0"/>
              <a:t>Priut</a:t>
            </a:r>
            <a:r>
              <a:rPr lang="it-IT" sz="3100" b="1" dirty="0" smtClean="0"/>
              <a:t/>
            </a:r>
            <a:br>
              <a:rPr lang="it-IT" sz="3100" b="1" dirty="0" smtClean="0"/>
            </a:br>
            <a:r>
              <a:rPr lang="it-IT" sz="3100" b="1" dirty="0" smtClean="0"/>
              <a:t> </a:t>
            </a:r>
            <a:r>
              <a:rPr lang="it-IT" sz="3100" b="1" dirty="0"/>
              <a:t/>
            </a:r>
            <a:br>
              <a:rPr lang="it-IT" sz="3100" b="1" dirty="0"/>
            </a:br>
            <a:r>
              <a:rPr lang="it-IT" sz="3100" b="1" dirty="0" smtClean="0"/>
              <a:t>- Lo </a:t>
            </a:r>
            <a:r>
              <a:rPr lang="it-IT" sz="3100" b="1" dirty="0"/>
              <a:t>psicologo del </a:t>
            </a:r>
            <a:r>
              <a:rPr lang="it-IT" sz="3100" b="1" dirty="0" err="1"/>
              <a:t>Priut</a:t>
            </a:r>
            <a:r>
              <a:rPr lang="it-IT" sz="3100" b="1" dirty="0"/>
              <a:t/>
            </a:r>
            <a:br>
              <a:rPr lang="it-IT" sz="3100" b="1" dirty="0"/>
            </a:br>
            <a:r>
              <a:rPr lang="it-IT" sz="3100" b="1" dirty="0"/>
              <a:t> </a:t>
            </a:r>
            <a:br>
              <a:rPr lang="it-IT" sz="3100" b="1" dirty="0"/>
            </a:br>
            <a:r>
              <a:rPr lang="it-IT" sz="3100" b="1" dirty="0" smtClean="0"/>
              <a:t>- L’assistente </a:t>
            </a:r>
            <a:r>
              <a:rPr lang="it-IT" sz="3100" b="1" dirty="0"/>
              <a:t>sociale del dipartimento dell’istruzione</a:t>
            </a:r>
            <a:br>
              <a:rPr lang="it-IT" sz="3100" b="1" dirty="0"/>
            </a:br>
            <a:r>
              <a:rPr lang="it-IT" sz="3100" b="1" dirty="0"/>
              <a:t> </a:t>
            </a:r>
            <a:br>
              <a:rPr lang="it-IT" sz="3100" b="1" dirty="0"/>
            </a:br>
            <a:r>
              <a:rPr lang="it-IT" sz="3100" b="1" dirty="0" smtClean="0"/>
              <a:t>- Il </a:t>
            </a:r>
            <a:r>
              <a:rPr lang="it-IT" sz="3100" b="1" dirty="0"/>
              <a:t>pedagogo sociale nella scuola di </a:t>
            </a:r>
            <a:r>
              <a:rPr lang="it-IT" sz="3100" b="1" dirty="0" err="1"/>
              <a:t>Braghin</a:t>
            </a:r>
            <a:r>
              <a:rPr lang="it-IT" sz="3100" b="1" dirty="0"/>
              <a:t> e nella scuola di </a:t>
            </a:r>
            <a:r>
              <a:rPr lang="it-IT" sz="3100" b="1" dirty="0" err="1"/>
              <a:t>Komarin</a:t>
            </a:r>
            <a:r>
              <a:rPr lang="it-IT" sz="3100" b="1" dirty="0"/>
              <a:t>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50"/>
                </a:solidFill>
                <a:latin typeface="+mn-lt"/>
              </a:rPr>
              <a:t>Ambiti di </a:t>
            </a:r>
            <a:r>
              <a:rPr lang="it-IT" b="1" dirty="0" smtClean="0">
                <a:solidFill>
                  <a:srgbClr val="00B050"/>
                </a:solidFill>
                <a:latin typeface="+mn-lt"/>
              </a:rPr>
              <a:t>intervento</a:t>
            </a:r>
            <a:r>
              <a:rPr lang="it-IT" sz="2700" b="1" dirty="0" smtClean="0">
                <a:latin typeface="+mn-lt"/>
              </a:rPr>
              <a:t/>
            </a:r>
            <a:br>
              <a:rPr lang="it-IT" sz="2700" b="1" dirty="0" smtClean="0">
                <a:latin typeface="+mn-lt"/>
              </a:rPr>
            </a:br>
            <a:r>
              <a:rPr lang="it-IT" sz="2700" dirty="0">
                <a:latin typeface="+mn-lt"/>
              </a:rPr>
              <a:t/>
            </a:r>
            <a:br>
              <a:rPr lang="it-IT" sz="2700" dirty="0">
                <a:latin typeface="+mn-lt"/>
              </a:rPr>
            </a:br>
            <a:r>
              <a:rPr lang="it-IT" sz="2700" b="1" dirty="0">
                <a:latin typeface="+mn-lt"/>
              </a:rPr>
              <a:t>Il dramma di Chernobyl ha condizionato ed influenzato le persone che risiedono nelle zone contaminate sotto tanti aspetti; le conseguenze sono gravi a tutti i livelli: sociale, sanitario, ed economico, ancora oggi a tanti anni dal disastro nucleare.</a:t>
            </a:r>
            <a:br>
              <a:rPr lang="it-IT" sz="2700" b="1" dirty="0">
                <a:latin typeface="+mn-lt"/>
              </a:rPr>
            </a:br>
            <a:r>
              <a:rPr lang="it-IT" sz="2700" b="1" dirty="0">
                <a:latin typeface="+mn-lt"/>
              </a:rPr>
              <a:t>Una delle incidenze maggiori riguarda i comportamenti individuali e collettivi minati dalla sfiducia per il futuro e affidati </a:t>
            </a:r>
            <a:r>
              <a:rPr lang="it-IT" sz="2700" b="1" dirty="0" smtClean="0">
                <a:latin typeface="+mn-lt"/>
              </a:rPr>
              <a:t>(soprattutto </a:t>
            </a:r>
            <a:r>
              <a:rPr lang="it-IT" sz="2700" b="1" dirty="0">
                <a:latin typeface="+mn-lt"/>
              </a:rPr>
              <a:t>nelle zone maggiormente contaminate e nelle fasce di popolazione residenti in quei territori con minore cultura o maggiore povertà) ad atteggiamenti e segni di forte disagio quali l’alcolismo, l’abbandono di minori, l’aumento di ragazze madri, le malattie dell’indigenza e così via </a:t>
            </a: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70786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b="1" dirty="0">
                <a:latin typeface="+mn-lt"/>
              </a:rPr>
              <a:t> </a:t>
            </a:r>
            <a:r>
              <a:rPr lang="it-IT" sz="3600" b="1" dirty="0" smtClean="0">
                <a:latin typeface="+mn-lt"/>
              </a:rPr>
              <a:t>                    </a:t>
            </a:r>
            <a:r>
              <a:rPr lang="it-IT" sz="3600" b="1" dirty="0" smtClean="0">
                <a:solidFill>
                  <a:srgbClr val="00B050"/>
                </a:solidFill>
                <a:latin typeface="+mn-lt"/>
              </a:rPr>
              <a:t>Obiettivi </a:t>
            </a:r>
            <a:r>
              <a:rPr lang="it-IT" sz="3600" b="1" dirty="0">
                <a:solidFill>
                  <a:srgbClr val="00B050"/>
                </a:solidFill>
                <a:latin typeface="+mn-lt"/>
              </a:rPr>
              <a:t>del </a:t>
            </a:r>
            <a:r>
              <a:rPr lang="it-IT" sz="3600" b="1" dirty="0" smtClean="0">
                <a:solidFill>
                  <a:srgbClr val="00B050"/>
                </a:solidFill>
                <a:latin typeface="+mn-lt"/>
              </a:rPr>
              <a:t>progetto</a:t>
            </a:r>
            <a:br>
              <a:rPr lang="it-IT" sz="3600" b="1" dirty="0" smtClean="0">
                <a:solidFill>
                  <a:srgbClr val="00B050"/>
                </a:solidFill>
                <a:latin typeface="+mn-lt"/>
              </a:rPr>
            </a:br>
            <a:r>
              <a:rPr lang="it-IT" sz="2700" dirty="0">
                <a:latin typeface="+mn-lt"/>
              </a:rPr>
              <a:t/>
            </a:r>
            <a:br>
              <a:rPr lang="it-IT" sz="2700" dirty="0">
                <a:latin typeface="+mn-lt"/>
              </a:rPr>
            </a:br>
            <a:r>
              <a:rPr lang="it-IT" sz="2700" dirty="0" smtClean="0">
                <a:latin typeface="+mn-lt"/>
              </a:rPr>
              <a:t>- </a:t>
            </a:r>
            <a:r>
              <a:rPr lang="it-IT" sz="2700" b="1" dirty="0" smtClean="0">
                <a:latin typeface="+mn-lt"/>
              </a:rPr>
              <a:t>Prevenire </a:t>
            </a:r>
            <a:r>
              <a:rPr lang="it-IT" sz="2700" b="1" dirty="0">
                <a:latin typeface="+mn-lt"/>
              </a:rPr>
              <a:t>situazioni di disagio famigliare che possano comportare l’abbandono del minore o l’allontanamento dal proprio nucleo famigliare</a:t>
            </a:r>
            <a:br>
              <a:rPr lang="it-IT" sz="2700" b="1" dirty="0">
                <a:latin typeface="+mn-lt"/>
              </a:rPr>
            </a:br>
            <a:r>
              <a:rPr lang="it-IT" sz="2700" b="1" dirty="0" smtClean="0">
                <a:latin typeface="+mn-lt"/>
              </a:rPr>
              <a:t>- Facilitare </a:t>
            </a:r>
            <a:r>
              <a:rPr lang="it-IT" sz="2700" b="1" dirty="0">
                <a:latin typeface="+mn-lt"/>
              </a:rPr>
              <a:t>la possibilità di reinserimento dei minori nei nuclei famigliari</a:t>
            </a:r>
            <a:br>
              <a:rPr lang="it-IT" sz="2700" b="1" dirty="0">
                <a:latin typeface="+mn-lt"/>
              </a:rPr>
            </a:br>
            <a:r>
              <a:rPr lang="it-IT" sz="2700" b="1" dirty="0" smtClean="0">
                <a:latin typeface="+mn-lt"/>
              </a:rPr>
              <a:t>- Assicurare</a:t>
            </a:r>
            <a:r>
              <a:rPr lang="it-IT" sz="2700" b="1" dirty="0">
                <a:latin typeface="+mn-lt"/>
              </a:rPr>
              <a:t>, in caso di impossibilità di reinserimenti in famiglia o in caso di </a:t>
            </a:r>
            <a:r>
              <a:rPr lang="it-IT" sz="2700" b="1" dirty="0" smtClean="0">
                <a:latin typeface="+mn-lt"/>
              </a:rPr>
              <a:t>inevitabile </a:t>
            </a:r>
            <a:r>
              <a:rPr lang="it-IT" sz="2700" b="1" dirty="0">
                <a:latin typeface="+mn-lt"/>
              </a:rPr>
              <a:t>allontanamento del minore dal nucleo famigliare, una continuità istituzionale e di supporto nella casa di prima accoglienza (</a:t>
            </a:r>
            <a:r>
              <a:rPr lang="it-IT" sz="2700" b="1" dirty="0" err="1">
                <a:latin typeface="+mn-lt"/>
              </a:rPr>
              <a:t>Priut</a:t>
            </a:r>
            <a:r>
              <a:rPr lang="it-IT" sz="2700" b="1" dirty="0">
                <a:latin typeface="+mn-lt"/>
              </a:rPr>
              <a:t>) </a:t>
            </a:r>
            <a:br>
              <a:rPr lang="it-IT" sz="2700" b="1" dirty="0">
                <a:latin typeface="+mn-lt"/>
              </a:rPr>
            </a:br>
            <a:r>
              <a:rPr lang="it-IT" sz="2700" b="1" dirty="0" smtClean="0">
                <a:latin typeface="+mn-lt"/>
              </a:rPr>
              <a:t>- Garantire </a:t>
            </a:r>
            <a:r>
              <a:rPr lang="it-IT" sz="2700" b="1" dirty="0">
                <a:latin typeface="+mn-lt"/>
              </a:rPr>
              <a:t>la migliore qualità di vita possibile all’interno del </a:t>
            </a:r>
            <a:r>
              <a:rPr lang="it-IT" sz="2700" b="1" dirty="0" err="1">
                <a:latin typeface="+mn-lt"/>
              </a:rPr>
              <a:t>Priut</a:t>
            </a:r>
            <a:r>
              <a:rPr lang="it-IT" sz="2700" b="1" dirty="0">
                <a:latin typeface="+mn-lt"/>
              </a:rPr>
              <a:t/>
            </a:r>
            <a:br>
              <a:rPr lang="it-IT" sz="2700" b="1" dirty="0">
                <a:latin typeface="+mn-lt"/>
              </a:rPr>
            </a:br>
            <a:r>
              <a:rPr lang="it-IT" sz="2700" b="1" dirty="0" smtClean="0">
                <a:latin typeface="+mn-lt"/>
              </a:rPr>
              <a:t>- Far </a:t>
            </a:r>
            <a:r>
              <a:rPr lang="it-IT" sz="2700" b="1" dirty="0">
                <a:latin typeface="+mn-lt"/>
              </a:rPr>
              <a:t>nascere, creare o potenziare una rete di famiglie affidatarie ed adottive attraverso la diffusione della cultura dell’affido e </a:t>
            </a:r>
            <a:r>
              <a:rPr lang="it-IT" sz="2700" b="1" dirty="0" smtClean="0">
                <a:latin typeface="+mn-lt"/>
              </a:rPr>
              <a:t>dell’adozione</a:t>
            </a: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142</Words>
  <Application>Microsoft Office PowerPoint</Application>
  <PresentationFormat>Presentazione su schermo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Cos’è il Progetto Eugheny?   E’ un progetto di cooperazione internazionale in campo sociale per assicurare il diritto al “contesto famigliare” ai bambini disagiati delle zone contaminate della Bielorussia e nello specifico della provincia di Braghin </vt:lpstr>
      <vt:lpstr>Tematica del Progetto   Partendo dall’esperienza di accoglienza dei “bambini di Chernobyl” e dei progetti di micro cooperazione portati avanti negli anni e riflettendo su di essi è maturata l’idea di intervenire anche sul disagio delle famiglie dei bambini per garantire ai bambini stessi, o tramite i loro tutori o strutture di riferimento, una crescita la più possibile adeguata sotto il profilo affettivo e psicologico, assicurando nel contempo un opportuno sostegno materiale e prospettive di inserimento nella società  </vt:lpstr>
      <vt:lpstr>Diapositiva 3</vt:lpstr>
      <vt:lpstr>Diapositiva 4</vt:lpstr>
      <vt:lpstr>Diapositiva 5</vt:lpstr>
      <vt:lpstr>Diapositiva 6</vt:lpstr>
      <vt:lpstr>       Chi si occupa del lavoro con le                  famiglie disagiate?   - L’assistente sociale del Priut   - Lo psicologo del Priut   - L’assistente sociale del dipartimento dell’istruzione   - Il pedagogo sociale nella scuola di Braghin e nella scuola di Komarin  </vt:lpstr>
      <vt:lpstr>Ambiti di intervento  Il dramma di Chernobyl ha condizionato ed influenzato le persone che risiedono nelle zone contaminate sotto tanti aspetti; le conseguenze sono gravi a tutti i livelli: sociale, sanitario, ed economico, ancora oggi a tanti anni dal disastro nucleare. Una delle incidenze maggiori riguarda i comportamenti individuali e collettivi minati dalla sfiducia per il futuro e affidati (soprattutto nelle zone maggiormente contaminate e nelle fasce di popolazione residenti in quei territori con minore cultura o maggiore povertà) ad atteggiamenti e segni di forte disagio quali l’alcolismo, l’abbandono di minori, l’aumento di ragazze madri, le malattie dell’indigenza e così via  </vt:lpstr>
      <vt:lpstr>                     Obiettivi del progetto  - Prevenire situazioni di disagio famigliare che possano comportare l’abbandono del minore o l’allontanamento dal proprio nucleo famigliare - Facilitare la possibilità di reinserimento dei minori nei nuclei famigliari - Assicurare, in caso di impossibilità di reinserimenti in famiglia o in caso di inevitabile allontanamento del minore dal nucleo famigliare, una continuità istituzionale e di supporto nella casa di prima accoglienza (Priut)  - Garantire la migliore qualità di vita possibile all’interno del Priut - Far nascere, creare o potenziare una rete di famiglie affidatarie ed adottive attraverso la diffusione della cultura dell’affido e dell’adozione </vt:lpstr>
      <vt:lpstr>                            Modalità di intervento  - Assicurare sostegno psicologico ai bambini e alle famiglie attraverso lo staff del servizio socio-assistenziale della Provincia di Braghin,  - Assicurare sostegno materiale ai bambini e alle famiglie segnalate dal servizio socio-assistenziale sulla base di linee guida da stabilire;  - Assicurare la gestione operativa del servizio provinciale socio-assistenziale con il potenziamento delle risorse umane e strumentali,  - Assicurare ai bambini e ragazzi (soprattutto nel Priut e nella casa famiglia, ma anche in altri contesti) indumenti, presidi di igiene personale, materiali di istruzione e sanitari;  - Individuare e realizzare corsi e stage di aggiornamento per gli operatori del servizio (assistenti sociali, psicologi e pedagoghi) della Provincia di Braghin da realizzarsi in loco con il supporto tecnico e professionale delle Associazioni italiane promotrici del Progetto </vt:lpstr>
      <vt:lpstr>  Strumenti e metodologie di intervento   - Accordo tra le parti per la realizzazione del     Progetto con individuazione delle priorità   - Obblighi delle parti    - Individuazione delle risorse e loro utilizzo </vt:lpstr>
      <vt:lpstr>                        Priorità della prima fase  - Interventi di sostegno ai bambini della casa famiglia di Braghin con fornitura di materiali, attrezzature e aiuto scolastico   - Sostegno ai bambini del Priut della Provincia con fornitura di materiali, attrezzature, vestiario, materiale didattico, copertura dei costi delle uscite ricreative e didattiche   - Miglioramento strutturale del Priut in accordo con i progetti del Dipartimento Istruzione della Provincia   - Aiuto materiale e psicologico alle famiglie in difficoltà con bambini, con la fornitura eventuale di vestiario, alimenti, materiale didattico per i bambini, stoviglie e altre attrezzature necessarie per la casa</vt:lpstr>
      <vt:lpstr>IL PRIUT DI ASAREVICI</vt:lpstr>
      <vt:lpstr>Diapositiva 14</vt:lpstr>
      <vt:lpstr>Diapositiva 15</vt:lpstr>
      <vt:lpstr>Diapositiva 16</vt:lpstr>
      <vt:lpstr>Partner in Bielorussia - Dipartimento Istruzione Provincia di Braghin  - Fondazione Help di Minsk (referente     in Bielorussia)   Partner rete associativa Verso Est Onlus                   </vt:lpstr>
      <vt:lpstr>Diapositiva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Cos’è il Progetto Eugheny?   E’ un progetto di cooperazione internazionale in campo sociale per assicurare il diritto al “contesto famigliare” ai bambini disagiati delle zone contaminate della Bielorussia e nello specifico della provincia di Braghin </dc:title>
  <dc:creator>Paolo</dc:creator>
  <cp:lastModifiedBy>Paolo</cp:lastModifiedBy>
  <cp:revision>14</cp:revision>
  <dcterms:created xsi:type="dcterms:W3CDTF">2017-11-15T18:46:22Z</dcterms:created>
  <dcterms:modified xsi:type="dcterms:W3CDTF">2017-11-18T17:14:18Z</dcterms:modified>
</cp:coreProperties>
</file>